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58" r:id="rId4"/>
    <p:sldId id="272" r:id="rId5"/>
    <p:sldId id="260" r:id="rId6"/>
    <p:sldId id="267" r:id="rId7"/>
    <p:sldId id="268" r:id="rId8"/>
    <p:sldId id="275" r:id="rId9"/>
    <p:sldId id="262" r:id="rId10"/>
    <p:sldId id="277" r:id="rId11"/>
    <p:sldId id="269" r:id="rId12"/>
    <p:sldId id="264" r:id="rId13"/>
    <p:sldId id="265" r:id="rId14"/>
    <p:sldId id="270" r:id="rId15"/>
    <p:sldId id="278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건호" initials="박" lastIdx="2" clrIdx="0">
    <p:extLst>
      <p:ext uri="{19B8F6BF-5375-455C-9EA6-DF929625EA0E}">
        <p15:presenceInfo xmlns:p15="http://schemas.microsoft.com/office/powerpoint/2012/main" userId="S::ehdrpakt@kpu.ac.kr::240cbbef-5f98-4b32-835b-d4a4f3cb1ba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C00000"/>
    <a:srgbClr val="618197"/>
    <a:srgbClr val="545455"/>
    <a:srgbClr val="92D050"/>
    <a:srgbClr val="D3FF4A"/>
    <a:srgbClr val="FE9F5D"/>
    <a:srgbClr val="B3E5FC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02" autoAdjust="0"/>
  </p:normalViewPr>
  <p:slideViewPr>
    <p:cSldViewPr snapToGrid="0">
      <p:cViewPr varScale="1">
        <p:scale>
          <a:sx n="80" d="100"/>
          <a:sy n="80" d="100"/>
        </p:scale>
        <p:origin x="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dirty="0"/>
              <a:t>게임 평균 </a:t>
            </a:r>
            <a:r>
              <a:rPr lang="ko-KR" altLang="en-US" dirty="0"/>
              <a:t>이용</a:t>
            </a:r>
            <a:r>
              <a:rPr lang="ko-KR" dirty="0"/>
              <a:t> 시간 </a:t>
            </a:r>
            <a:r>
              <a:rPr lang="en-US" dirty="0"/>
              <a:t>[</a:t>
            </a:r>
            <a:r>
              <a:rPr lang="ko-KR" dirty="0"/>
              <a:t>분</a:t>
            </a:r>
            <a:r>
              <a:rPr lang="en-US" dirty="0"/>
              <a:t>]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하루 기준</c:v>
                </c:pt>
              </c:strCache>
            </c:strRef>
          </c:tx>
          <c:spPr>
            <a:solidFill>
              <a:schemeClr val="accent2">
                <a:shade val="75000"/>
                <a:satMod val="160000"/>
              </a:schemeClr>
            </a:solidFill>
            <a:ln>
              <a:noFill/>
            </a:ln>
            <a:effectLst>
              <a:outerShdw blurRad="76200" dist="25400" dir="5400000" algn="tl" rotWithShape="0">
                <a:srgbClr val="000000">
                  <a:alpha val="55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l"/>
            </a:scene3d>
            <a:sp3d contourW="19050" prstMaterial="flat">
              <a:bevelT w="0" h="0" prst="coolSlant"/>
              <a:contourClr>
                <a:scrgbClr r="0" g="0" b="0">
                  <a:shade val="25000"/>
                  <a:satMod val="140000"/>
                </a:scrgb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남성</c:v>
                </c:pt>
                <c:pt idx="1">
                  <c:v>여성</c:v>
                </c:pt>
                <c:pt idx="2">
                  <c:v>10대</c:v>
                </c:pt>
                <c:pt idx="3">
                  <c:v>20대</c:v>
                </c:pt>
                <c:pt idx="4">
                  <c:v>30대</c:v>
                </c:pt>
                <c:pt idx="5">
                  <c:v>40대</c:v>
                </c:pt>
                <c:pt idx="6">
                  <c:v>50대</c:v>
                </c:pt>
                <c:pt idx="7">
                  <c:v>60대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99.9</c:v>
                </c:pt>
                <c:pt idx="1">
                  <c:v>107.4</c:v>
                </c:pt>
                <c:pt idx="2">
                  <c:v>107.8</c:v>
                </c:pt>
                <c:pt idx="3">
                  <c:v>107.4</c:v>
                </c:pt>
                <c:pt idx="4">
                  <c:v>93.6</c:v>
                </c:pt>
                <c:pt idx="5">
                  <c:v>84.6</c:v>
                </c:pt>
                <c:pt idx="6">
                  <c:v>79.5</c:v>
                </c:pt>
                <c:pt idx="7">
                  <c:v>59.4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60-4BE4-8563-6967103649E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1회 기준</c:v>
                </c:pt>
              </c:strCache>
            </c:strRef>
          </c:tx>
          <c:spPr>
            <a:solidFill>
              <a:schemeClr val="accent4">
                <a:shade val="75000"/>
                <a:satMod val="160000"/>
              </a:schemeClr>
            </a:solidFill>
            <a:ln>
              <a:noFill/>
            </a:ln>
            <a:effectLst>
              <a:outerShdw blurRad="76200" dist="25400" dir="5400000" algn="tl" rotWithShape="0">
                <a:srgbClr val="000000">
                  <a:alpha val="55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l"/>
            </a:scene3d>
            <a:sp3d contourW="19050" prstMaterial="flat">
              <a:bevelT w="0" h="0" prst="coolSlant"/>
              <a:contourClr>
                <a:scrgbClr r="0" g="0" b="0">
                  <a:shade val="25000"/>
                  <a:satMod val="140000"/>
                </a:scrgb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남성</c:v>
                </c:pt>
                <c:pt idx="1">
                  <c:v>여성</c:v>
                </c:pt>
                <c:pt idx="2">
                  <c:v>10대</c:v>
                </c:pt>
                <c:pt idx="3">
                  <c:v>20대</c:v>
                </c:pt>
                <c:pt idx="4">
                  <c:v>30대</c:v>
                </c:pt>
                <c:pt idx="5">
                  <c:v>40대</c:v>
                </c:pt>
                <c:pt idx="6">
                  <c:v>50대</c:v>
                </c:pt>
                <c:pt idx="7">
                  <c:v>60대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79.599999999999994</c:v>
                </c:pt>
                <c:pt idx="1">
                  <c:v>70</c:v>
                </c:pt>
                <c:pt idx="2">
                  <c:v>89.2</c:v>
                </c:pt>
                <c:pt idx="3">
                  <c:v>90</c:v>
                </c:pt>
                <c:pt idx="4">
                  <c:v>74.2</c:v>
                </c:pt>
                <c:pt idx="5">
                  <c:v>59.1</c:v>
                </c:pt>
                <c:pt idx="6">
                  <c:v>57.6</c:v>
                </c:pt>
                <c:pt idx="7">
                  <c:v>40.200000000000003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860-4BE4-8563-6967103649E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276631984"/>
        <c:axId val="276632312"/>
      </c:barChart>
      <c:catAx>
        <c:axId val="276631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76632312"/>
        <c:crosses val="autoZero"/>
        <c:auto val="1"/>
        <c:lblAlgn val="ctr"/>
        <c:lblOffset val="100"/>
        <c:noMultiLvlLbl val="0"/>
      </c:catAx>
      <c:valAx>
        <c:axId val="276632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76631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1793796965279836"/>
          <c:y val="0.12526979042934969"/>
          <c:w val="0.3592554364961853"/>
          <c:h val="6.503634944549227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23215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42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167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220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519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998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68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673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726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625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669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376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E880BB-B189-4FCF-9BAE-1B683AF23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0277" y="2277035"/>
            <a:ext cx="3991445" cy="1151965"/>
          </a:xfrm>
        </p:spPr>
        <p:txBody>
          <a:bodyPr/>
          <a:lstStyle/>
          <a:p>
            <a:pPr algn="ctr"/>
            <a:r>
              <a:rPr lang="ko-KR" altLang="en-US" dirty="0"/>
              <a:t>디노런</a:t>
            </a:r>
          </a:p>
        </p:txBody>
      </p:sp>
      <p:sp>
        <p:nvSpPr>
          <p:cNvPr id="5" name="부제목 5">
            <a:extLst>
              <a:ext uri="{FF2B5EF4-FFF2-40B4-BE49-F238E27FC236}">
                <a16:creationId xmlns:a16="http://schemas.microsoft.com/office/drawing/2014/main" id="{93AA3A3C-4807-4DD4-ADD3-83A013CFF36C}"/>
              </a:ext>
            </a:extLst>
          </p:cNvPr>
          <p:cNvSpPr txBox="1">
            <a:spLocks/>
          </p:cNvSpPr>
          <p:nvPr/>
        </p:nvSpPr>
        <p:spPr>
          <a:xfrm>
            <a:off x="9415953" y="5019871"/>
            <a:ext cx="2618509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2015180005 </a:t>
            </a:r>
            <a:r>
              <a:rPr lang="ko-KR" altLang="en-US" sz="2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김영완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0" indent="0" algn="r">
              <a:buNone/>
            </a:pP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2015180012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박건호                           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0" indent="0" algn="r">
              <a:buNone/>
            </a:pPr>
            <a:r>
              <a:rPr lang="en-US" altLang="ko-KR" sz="2000">
                <a:latin typeface="HY헤드라인M" panose="02030600000101010101" pitchFamily="18" charset="-127"/>
                <a:ea typeface="HY헤드라인M" panose="02030600000101010101" pitchFamily="18" charset="-127"/>
              </a:rPr>
              <a:t>2015180014 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박정만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C40C2313-3086-4B48-8989-BA292A7F72CC}"/>
              </a:ext>
            </a:extLst>
          </p:cNvPr>
          <p:cNvSpPr txBox="1">
            <a:spLocks/>
          </p:cNvSpPr>
          <p:nvPr/>
        </p:nvSpPr>
        <p:spPr>
          <a:xfrm>
            <a:off x="4100277" y="3299011"/>
            <a:ext cx="3991445" cy="4258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dirty="0"/>
              <a:t>(Dino Run)</a:t>
            </a:r>
            <a:endParaRPr lang="ko-KR" altLang="en-US" sz="24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B8C3837-C091-4C84-BE73-8D4C9C17A831}"/>
              </a:ext>
            </a:extLst>
          </p:cNvPr>
          <p:cNvSpPr/>
          <p:nvPr/>
        </p:nvSpPr>
        <p:spPr>
          <a:xfrm>
            <a:off x="1131216" y="5019870"/>
            <a:ext cx="2262433" cy="13210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ABB0757-2641-448D-8A07-D2CB95051C6E}"/>
              </a:ext>
            </a:extLst>
          </p:cNvPr>
          <p:cNvSpPr/>
          <p:nvPr/>
        </p:nvSpPr>
        <p:spPr>
          <a:xfrm>
            <a:off x="1131216" y="4543720"/>
            <a:ext cx="2262433" cy="476150"/>
          </a:xfrm>
          <a:prstGeom prst="rect">
            <a:avLst/>
          </a:prstGeom>
          <a:solidFill>
            <a:srgbClr val="61819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지도 교수 확인</a:t>
            </a:r>
          </a:p>
        </p:txBody>
      </p:sp>
    </p:spTree>
    <p:extLst>
      <p:ext uri="{BB962C8B-B14F-4D97-AF65-F5344CB8AC3E}">
        <p14:creationId xmlns:p14="http://schemas.microsoft.com/office/powerpoint/2010/main" val="3918585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endParaRPr lang="ko-KR" altLang="en-US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7000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기술적 요소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F396545-6113-4DDE-82E0-9281F12B8437}"/>
              </a:ext>
            </a:extLst>
          </p:cNvPr>
          <p:cNvSpPr/>
          <p:nvPr/>
        </p:nvSpPr>
        <p:spPr>
          <a:xfrm>
            <a:off x="1924051" y="3175892"/>
            <a:ext cx="8878420" cy="1697766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	</a:t>
            </a:r>
            <a:r>
              <a:rPr lang="ko-KR" altLang="en-US" sz="2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인스턴싱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절두체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2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컬링을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통한 렌더링 최적화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	</a:t>
            </a:r>
          </a:p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 	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포스트 프로세싱을 이용한 잔상 효과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	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물리 모델링을 구현하여 카메라 설정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B2B06BF-131C-4C73-9D43-281936A23D1D}"/>
              </a:ext>
            </a:extLst>
          </p:cNvPr>
          <p:cNvSpPr/>
          <p:nvPr/>
        </p:nvSpPr>
        <p:spPr>
          <a:xfrm>
            <a:off x="5101313" y="1298097"/>
            <a:ext cx="1989374" cy="809625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클라이언트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547B476-51A4-4E3A-BB2C-3C9E255847BF}"/>
              </a:ext>
            </a:extLst>
          </p:cNvPr>
          <p:cNvSpPr/>
          <p:nvPr/>
        </p:nvSpPr>
        <p:spPr>
          <a:xfrm>
            <a:off x="1924051" y="2366267"/>
            <a:ext cx="8878420" cy="809625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기술적 요소</a:t>
            </a:r>
          </a:p>
        </p:txBody>
      </p:sp>
    </p:spTree>
    <p:extLst>
      <p:ext uri="{BB962C8B-B14F-4D97-AF65-F5344CB8AC3E}">
        <p14:creationId xmlns:p14="http://schemas.microsoft.com/office/powerpoint/2010/main" val="3831346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endParaRPr lang="ko-KR" altLang="en-US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7000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기술적 요소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7A9A389-7B45-4FDD-BB1C-85EDD793729F}"/>
              </a:ext>
            </a:extLst>
          </p:cNvPr>
          <p:cNvSpPr/>
          <p:nvPr/>
        </p:nvSpPr>
        <p:spPr>
          <a:xfrm>
            <a:off x="5101313" y="1298097"/>
            <a:ext cx="1989374" cy="809625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서버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11DCDA1-7BF2-4A7D-9799-A995CEF01B7A}"/>
              </a:ext>
            </a:extLst>
          </p:cNvPr>
          <p:cNvSpPr/>
          <p:nvPr/>
        </p:nvSpPr>
        <p:spPr>
          <a:xfrm>
            <a:off x="1924051" y="2366267"/>
            <a:ext cx="8878420" cy="809625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기술적 요소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7033350-C6F0-4470-B109-7B17703E07B5}"/>
              </a:ext>
            </a:extLst>
          </p:cNvPr>
          <p:cNvSpPr/>
          <p:nvPr/>
        </p:nvSpPr>
        <p:spPr>
          <a:xfrm>
            <a:off x="1924051" y="3175891"/>
            <a:ext cx="8878420" cy="1697767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	IOCP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를 이용한 한 게임당 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6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 최대 </a:t>
            </a:r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600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명의 클라이언트 접속 유지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	DB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를 이용한 계정 및 아이템 관리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2000" dirty="0"/>
          </a:p>
          <a:p>
            <a:pPr algn="ctr"/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00490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5</a:t>
            </a:r>
            <a:endParaRPr lang="ko-KR" altLang="en-US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개인별 준비 현황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7B11E97-3DE7-40DA-8FF7-A32B35070F07}"/>
              </a:ext>
            </a:extLst>
          </p:cNvPr>
          <p:cNvSpPr/>
          <p:nvPr/>
        </p:nvSpPr>
        <p:spPr>
          <a:xfrm>
            <a:off x="1631476" y="1298100"/>
            <a:ext cx="3390901" cy="809625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김영완</a:t>
            </a:r>
            <a:endParaRPr lang="ko-KR" altLang="en-US" sz="2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339315A-041C-45AC-82AD-9EE2920A232E}"/>
              </a:ext>
            </a:extLst>
          </p:cNvPr>
          <p:cNvSpPr/>
          <p:nvPr/>
        </p:nvSpPr>
        <p:spPr>
          <a:xfrm>
            <a:off x="1631476" y="2107724"/>
            <a:ext cx="3390901" cy="3891662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DirectX 12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-3DGP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쉐이더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프로그래밍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네트워크 게임 프로그래밍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애니메이션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-FBX SDK</a:t>
            </a: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Git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소프트웨어 공학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598F42B-20BB-4FE1-B916-900EF2CCD5F1}"/>
              </a:ext>
            </a:extLst>
          </p:cNvPr>
          <p:cNvSpPr/>
          <p:nvPr/>
        </p:nvSpPr>
        <p:spPr>
          <a:xfrm>
            <a:off x="5022377" y="1298097"/>
            <a:ext cx="3390901" cy="809625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박건호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3C4690B-4DFC-4286-B5B4-EA8F7F452F2D}"/>
              </a:ext>
            </a:extLst>
          </p:cNvPr>
          <p:cNvSpPr/>
          <p:nvPr/>
        </p:nvSpPr>
        <p:spPr>
          <a:xfrm>
            <a:off x="5022377" y="2107721"/>
            <a:ext cx="3390901" cy="3891662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DirectX 12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-3DGP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쉐이더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프로그래밍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모델링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-3D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모델링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UI &amp;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레벨 디자인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기획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기획자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특훈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Git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 소프트웨어 공학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3F450E1-C0C0-43EA-965D-6DF7A17A2380}"/>
              </a:ext>
            </a:extLst>
          </p:cNvPr>
          <p:cNvSpPr/>
          <p:nvPr/>
        </p:nvSpPr>
        <p:spPr>
          <a:xfrm>
            <a:off x="8413278" y="1298093"/>
            <a:ext cx="3390901" cy="809625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박정만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42167CD-F648-4E14-9D37-5731E669137E}"/>
              </a:ext>
            </a:extLst>
          </p:cNvPr>
          <p:cNvSpPr/>
          <p:nvPr/>
        </p:nvSpPr>
        <p:spPr>
          <a:xfrm>
            <a:off x="8413278" y="2107717"/>
            <a:ext cx="3390901" cy="3891662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서버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네트워크 기초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네트워크 게임 프로그래밍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서버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DB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데이터 베이스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Git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 소프트웨어 공학 수강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7424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6</a:t>
            </a:r>
            <a:endParaRPr lang="ko-KR" altLang="en-US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683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중점 연구분야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5C393B8-20D6-4EE7-AAC2-D8AA6F3EA229}"/>
              </a:ext>
            </a:extLst>
          </p:cNvPr>
          <p:cNvSpPr/>
          <p:nvPr/>
        </p:nvSpPr>
        <p:spPr>
          <a:xfrm>
            <a:off x="1656790" y="1405677"/>
            <a:ext cx="8878420" cy="809625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클라이언트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83CE672-44E1-46DB-9B66-CA17CD5C5231}"/>
              </a:ext>
            </a:extLst>
          </p:cNvPr>
          <p:cNvSpPr/>
          <p:nvPr/>
        </p:nvSpPr>
        <p:spPr>
          <a:xfrm>
            <a:off x="1656790" y="2215304"/>
            <a:ext cx="8878420" cy="1574272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	-	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포스트 프로세싱을 사용한 속도감 표현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	-	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물리 모델링을 구현한 카메라의 이동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3DD248C-6401-4F53-B5E2-18681EBF373A}"/>
              </a:ext>
            </a:extLst>
          </p:cNvPr>
          <p:cNvSpPr/>
          <p:nvPr/>
        </p:nvSpPr>
        <p:spPr>
          <a:xfrm>
            <a:off x="1656790" y="4093118"/>
            <a:ext cx="8878420" cy="809625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서버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5C96417-2876-4133-982E-0CFBDF27C0EB}"/>
              </a:ext>
            </a:extLst>
          </p:cNvPr>
          <p:cNvSpPr/>
          <p:nvPr/>
        </p:nvSpPr>
        <p:spPr>
          <a:xfrm>
            <a:off x="1656790" y="4902743"/>
            <a:ext cx="8878420" cy="1562036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	</a:t>
            </a:r>
          </a:p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	-	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서버 내에서 실시간 처리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	-	</a:t>
            </a:r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서버와 데이터베이스를 이용하여 클라이언트 다중접속 처리 및 관리</a:t>
            </a:r>
            <a:endParaRPr lang="en-US" altLang="ko-KR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7484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</a:t>
            </a:r>
            <a:endParaRPr lang="ko-KR" altLang="en-US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683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타 게임과의 비교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B69FDC5-C5E3-44AF-ACF8-6EE7E38D3D18}"/>
              </a:ext>
            </a:extLst>
          </p:cNvPr>
          <p:cNvSpPr/>
          <p:nvPr/>
        </p:nvSpPr>
        <p:spPr>
          <a:xfrm>
            <a:off x="1214717" y="4389861"/>
            <a:ext cx="9201901" cy="1454758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공룡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다른 레이싱 게임에 사용되는 기체로는 자동차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오토바이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항공기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반 중력 비행체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보트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말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사람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…</a:t>
            </a:r>
          </a:p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여러가지가 사용되었지만 어째서인지 공룡은 아직까지 나오지않았다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 algn="ctr"/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그래서 우리는 어린시절 친근하게 다가왔던 공룡을 기체로 선택하였다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AA237F-F944-4834-AD59-A9BB6D807A8A}"/>
              </a:ext>
            </a:extLst>
          </p:cNvPr>
          <p:cNvSpPr txBox="1"/>
          <p:nvPr/>
        </p:nvSpPr>
        <p:spPr>
          <a:xfrm>
            <a:off x="668101" y="4053879"/>
            <a:ext cx="2317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여러가지 레이싱 게임 비교</a:t>
            </a:r>
            <a:endParaRPr lang="ko-KR" alt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32BE12-04EB-440F-BDC3-B718E56046B8}"/>
              </a:ext>
            </a:extLst>
          </p:cNvPr>
          <p:cNvSpPr txBox="1"/>
          <p:nvPr/>
        </p:nvSpPr>
        <p:spPr>
          <a:xfrm>
            <a:off x="668100" y="1335738"/>
            <a:ext cx="33211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대표적 캐주얼 게임 카트라이더와 비교</a:t>
            </a:r>
            <a:endParaRPr lang="ko-KR" altLang="en-US" sz="14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1D76625-EE7A-45D2-AD39-4A4EEBDD362D}"/>
              </a:ext>
            </a:extLst>
          </p:cNvPr>
          <p:cNvSpPr/>
          <p:nvPr/>
        </p:nvSpPr>
        <p:spPr>
          <a:xfrm>
            <a:off x="1214718" y="1686614"/>
            <a:ext cx="9201900" cy="2324166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연료 시스템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카트라이더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‘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스피드 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’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에서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10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가지의 </a:t>
            </a:r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드리프트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기술로 부스터를 모아서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빠르게 달린다면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디노런의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‘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생존 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’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에서는 배고픔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연료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를 주어서 맵에 있는 고기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기름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을 먹어 배고픔을 채우기만 하면 최고 속도로 달릴 수 있게 하였다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pPr algn="ctr"/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이는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10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가지 기술을 익혀야 다른 사람과 승부를 볼 수 있는 카트라이더와 다르게 눈앞에 </a:t>
            </a:r>
            <a:endParaRPr lang="en-US" altLang="ko-KR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고기에만 집중할 수 있도록 하여 간단히 즐길 수 있게 하였다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5486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7</a:t>
            </a:r>
            <a:endParaRPr kumimoji="0" lang="ko-KR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683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타 게임과의 비교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B69FDC5-C5E3-44AF-ACF8-6EE7E38D3D18}"/>
              </a:ext>
            </a:extLst>
          </p:cNvPr>
          <p:cNvSpPr/>
          <p:nvPr/>
        </p:nvSpPr>
        <p:spPr>
          <a:xfrm>
            <a:off x="1214717" y="4389861"/>
            <a:ext cx="9201901" cy="1454758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어렷을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 때 </a:t>
            </a:r>
            <a:r>
              <a:rPr lang="ko-KR" altLang="en-US" sz="16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관심을 갖던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공룡을 모델로 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삼아 친근감 형성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AA237F-F944-4834-AD59-A9BB6D807A8A}"/>
              </a:ext>
            </a:extLst>
          </p:cNvPr>
          <p:cNvSpPr txBox="1"/>
          <p:nvPr/>
        </p:nvSpPr>
        <p:spPr>
          <a:xfrm>
            <a:off x="668101" y="4053879"/>
            <a:ext cx="2317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여러가지 레이싱 게임 비교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32BE12-04EB-440F-BDC3-B718E56046B8}"/>
              </a:ext>
            </a:extLst>
          </p:cNvPr>
          <p:cNvSpPr txBox="1"/>
          <p:nvPr/>
        </p:nvSpPr>
        <p:spPr>
          <a:xfrm>
            <a:off x="4155070" y="1692884"/>
            <a:ext cx="33211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대표적 캐주얼 게임 카트라이더와 비교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1D76625-EE7A-45D2-AD39-4A4EEBDD362D}"/>
              </a:ext>
            </a:extLst>
          </p:cNvPr>
          <p:cNvSpPr/>
          <p:nvPr/>
        </p:nvSpPr>
        <p:spPr>
          <a:xfrm>
            <a:off x="2396192" y="2122334"/>
            <a:ext cx="6838950" cy="1306665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altLang="ko-KR" sz="1600" dirty="0">
              <a:solidFill>
                <a:srgbClr val="FFFF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vl="0"/>
            <a:r>
              <a:rPr lang="ko-KR" altLang="en-US" sz="16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부스터 게이지를 채워서 속도를 올리는 카트라이더</a:t>
            </a:r>
            <a:endParaRPr lang="en-US" altLang="ko-KR" sz="1600" dirty="0">
              <a:solidFill>
                <a:srgbClr val="FFFF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lvl="0" algn="ctr"/>
            <a:r>
              <a:rPr lang="en-US" altLang="ko-KR" sz="16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//</a:t>
            </a:r>
          </a:p>
          <a:p>
            <a:pPr lvl="0" algn="r"/>
            <a:r>
              <a:rPr lang="ko-KR" altLang="en-US" sz="16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고기를 먹어서 최고속도를 유지하는 디노런</a:t>
            </a:r>
            <a:endParaRPr lang="en-US" altLang="ko-KR" sz="1600" dirty="0">
              <a:solidFill>
                <a:srgbClr val="FFFF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A9BB465-10C1-458A-A2E3-53872232FD5F}"/>
              </a:ext>
            </a:extLst>
          </p:cNvPr>
          <p:cNvSpPr/>
          <p:nvPr/>
        </p:nvSpPr>
        <p:spPr>
          <a:xfrm>
            <a:off x="297435" y="1814807"/>
            <a:ext cx="2098757" cy="192172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36E087D-296C-41FB-AA44-C679CF96446C}"/>
              </a:ext>
            </a:extLst>
          </p:cNvPr>
          <p:cNvSpPr/>
          <p:nvPr/>
        </p:nvSpPr>
        <p:spPr>
          <a:xfrm>
            <a:off x="9235142" y="1814805"/>
            <a:ext cx="2098757" cy="192172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25980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8</a:t>
            </a:r>
            <a:endParaRPr lang="ko-KR" altLang="en-US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683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개발일정 및 구성원 역할분담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965C38D-0F7B-4181-A6E8-B5387E35E260}"/>
              </a:ext>
            </a:extLst>
          </p:cNvPr>
          <p:cNvSpPr/>
          <p:nvPr/>
        </p:nvSpPr>
        <p:spPr>
          <a:xfrm>
            <a:off x="1419225" y="1094880"/>
            <a:ext cx="1254494" cy="500066"/>
          </a:xfrm>
          <a:prstGeom prst="rect">
            <a:avLst/>
          </a:prstGeom>
          <a:solidFill>
            <a:srgbClr val="92D050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김영완</a:t>
            </a:r>
            <a:endParaRPr lang="en-US" altLang="ko-KR" sz="20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F3EB721-B51B-47BF-BFEA-FCFE7D3BE474}"/>
              </a:ext>
            </a:extLst>
          </p:cNvPr>
          <p:cNvSpPr/>
          <p:nvPr/>
        </p:nvSpPr>
        <p:spPr>
          <a:xfrm>
            <a:off x="4750031" y="1094880"/>
            <a:ext cx="1254494" cy="50006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박건호</a:t>
            </a:r>
            <a:endParaRPr lang="en-US" altLang="ko-KR" sz="20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B6B56B2-B2F3-46E9-A9E7-7E41CF135D8E}"/>
              </a:ext>
            </a:extLst>
          </p:cNvPr>
          <p:cNvSpPr/>
          <p:nvPr/>
        </p:nvSpPr>
        <p:spPr>
          <a:xfrm>
            <a:off x="8080836" y="1094880"/>
            <a:ext cx="1254494" cy="500066"/>
          </a:xfrm>
          <a:prstGeom prst="rect">
            <a:avLst/>
          </a:prstGeom>
          <a:solidFill>
            <a:srgbClr val="C00000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박정만</a:t>
            </a:r>
            <a:endParaRPr lang="en-US" altLang="ko-KR" sz="20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F4251D88-AF22-439F-B2A9-BA507AF9C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9190290"/>
              </p:ext>
            </p:extLst>
          </p:nvPr>
        </p:nvGraphicFramePr>
        <p:xfrm>
          <a:off x="503035" y="1790558"/>
          <a:ext cx="11185930" cy="4520896"/>
        </p:xfrm>
        <a:graphic>
          <a:graphicData uri="http://schemas.openxmlformats.org/drawingml/2006/table">
            <a:tbl>
              <a:tblPr/>
              <a:tblGrid>
                <a:gridCol w="13594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82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82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82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822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94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5115">
                  <a:extLst>
                    <a:ext uri="{9D8B030D-6E8A-4147-A177-3AD203B41FA5}">
                      <a16:colId xmlns:a16="http://schemas.microsoft.com/office/drawing/2014/main" val="2409283775"/>
                    </a:ext>
                  </a:extLst>
                </a:gridCol>
                <a:gridCol w="357287">
                  <a:extLst>
                    <a:ext uri="{9D8B030D-6E8A-4147-A177-3AD203B41FA5}">
                      <a16:colId xmlns:a16="http://schemas.microsoft.com/office/drawing/2014/main" val="996571854"/>
                    </a:ext>
                  </a:extLst>
                </a:gridCol>
                <a:gridCol w="115463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22822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2289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1237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5</a:t>
                      </a:r>
                      <a:r>
                        <a:rPr lang="ko-KR" altLang="en-US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6</a:t>
                      </a:r>
                      <a:r>
                        <a:rPr lang="ko-KR" altLang="en-US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7</a:t>
                      </a:r>
                      <a:r>
                        <a:rPr lang="ko-KR" altLang="en-US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8</a:t>
                      </a:r>
                      <a:r>
                        <a:rPr lang="ko-KR" altLang="en-US" sz="8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월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99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프레임워크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rowSpan="1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중</a:t>
                      </a: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간</a:t>
                      </a: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발</a:t>
                      </a: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표</a:t>
                      </a: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rowSpan="1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최</a:t>
                      </a:r>
                      <a:endParaRPr lang="en-US" altLang="ko-KR" sz="20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종</a:t>
                      </a:r>
                      <a:endParaRPr lang="en-US" altLang="ko-KR" sz="20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발</a:t>
                      </a:r>
                      <a:endParaRPr lang="en-US" altLang="ko-KR" sz="20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표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640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쉐이더</a:t>
                      </a:r>
                      <a:endParaRPr lang="ko-KR" altLang="en-US" sz="10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8570624"/>
                  </a:ext>
                </a:extLst>
              </a:tr>
              <a:tr h="31735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게임 로직 </a:t>
                      </a:r>
                      <a:r>
                        <a:rPr lang="en-US" altLang="ko-KR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- </a:t>
                      </a:r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로그인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게임 로직 </a:t>
                      </a:r>
                      <a:r>
                        <a:rPr lang="en-US" altLang="ko-KR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– </a:t>
                      </a:r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대기 방</a:t>
                      </a:r>
                      <a:endParaRPr lang="ko-KR" altLang="en-US" sz="10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97853665"/>
                  </a:ext>
                </a:extLst>
              </a:tr>
              <a:tr h="1227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게임 로직 </a:t>
                      </a:r>
                      <a:r>
                        <a:rPr lang="en-US" altLang="ko-KR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– </a:t>
                      </a:r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인 게임</a:t>
                      </a:r>
                      <a:endParaRPr lang="ko-KR" altLang="en-US" sz="10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1497883"/>
                  </a:ext>
                </a:extLst>
              </a:tr>
              <a:tr h="3873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애니메이션</a:t>
                      </a:r>
                      <a:endParaRPr lang="ko-KR" altLang="en-US" sz="10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494238"/>
                  </a:ext>
                </a:extLst>
              </a:tr>
              <a:tr h="3137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0" spc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UI</a:t>
                      </a:r>
                      <a:endParaRPr lang="ko-KR" altLang="en-US" sz="10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9541493"/>
                  </a:ext>
                </a:extLst>
              </a:tr>
              <a:tr h="2868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그래픽 리소스</a:t>
                      </a:r>
                      <a:endParaRPr lang="ko-KR" altLang="en-US" sz="10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495552"/>
                  </a:ext>
                </a:extLst>
              </a:tr>
              <a:tr h="25562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레벨디자인</a:t>
                      </a:r>
                      <a:endParaRPr lang="ko-KR" altLang="en-US" sz="10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541845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197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0713349"/>
                  </a:ext>
                </a:extLst>
              </a:tr>
              <a:tr h="3932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서버 프레임 워크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70403677"/>
                  </a:ext>
                </a:extLst>
              </a:tr>
              <a:tr h="40312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네트워크 동기화</a:t>
                      </a:r>
                      <a:endParaRPr lang="en-US" altLang="ko-KR" sz="10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DB</a:t>
                      </a:r>
                      <a:endParaRPr lang="ko-KR" altLang="en-US" sz="10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53888857"/>
                  </a:ext>
                </a:extLst>
              </a:tr>
              <a:tr h="290055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물리 처리</a:t>
                      </a: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4545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503083"/>
                  </a:ext>
                </a:extLst>
              </a:tr>
              <a:tr h="2900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1" kern="0" spc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3779" marR="63779" marT="17417" marB="174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897733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9FDE53C7-7B76-4B24-BBC9-AFCC0BCA4377}"/>
              </a:ext>
            </a:extLst>
          </p:cNvPr>
          <p:cNvSpPr/>
          <p:nvPr/>
        </p:nvSpPr>
        <p:spPr>
          <a:xfrm>
            <a:off x="2673720" y="1094880"/>
            <a:ext cx="2079255" cy="500066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클라이언트</a:t>
            </a:r>
            <a:endParaRPr lang="en-US" altLang="ko-KR" sz="1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1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FBX / </a:t>
            </a:r>
            <a:r>
              <a:rPr lang="ko-KR" altLang="en-US" sz="1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물리 처리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34F00A-57FF-4ED4-A4D7-142BBBAEFBF0}"/>
              </a:ext>
            </a:extLst>
          </p:cNvPr>
          <p:cNvSpPr/>
          <p:nvPr/>
        </p:nvSpPr>
        <p:spPr>
          <a:xfrm>
            <a:off x="6003053" y="1094880"/>
            <a:ext cx="2079255" cy="500066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레벨디자인</a:t>
            </a:r>
            <a:r>
              <a:rPr lang="en-US" altLang="ko-KR" sz="1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 UI / </a:t>
            </a:r>
            <a:r>
              <a:rPr lang="ko-KR" altLang="en-US" sz="1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그래픽 </a:t>
            </a:r>
            <a:endParaRPr lang="en-US" altLang="ko-KR" sz="1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ko-KR" altLang="en-US" sz="10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쉐이더</a:t>
            </a:r>
            <a:r>
              <a:rPr lang="ko-KR" altLang="en-US" sz="1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모델링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2195393-AEB1-4698-A66D-EE32C8487BAB}"/>
              </a:ext>
            </a:extLst>
          </p:cNvPr>
          <p:cNvSpPr/>
          <p:nvPr/>
        </p:nvSpPr>
        <p:spPr>
          <a:xfrm>
            <a:off x="9332386" y="1094880"/>
            <a:ext cx="2079255" cy="500066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서버</a:t>
            </a:r>
            <a:r>
              <a:rPr lang="en-US" altLang="ko-KR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DB</a:t>
            </a:r>
          </a:p>
          <a:p>
            <a:r>
              <a:rPr lang="ko-KR" altLang="en-US" sz="11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물리 처리</a:t>
            </a:r>
          </a:p>
        </p:txBody>
      </p:sp>
    </p:spTree>
    <p:extLst>
      <p:ext uri="{BB962C8B-B14F-4D97-AF65-F5344CB8AC3E}">
        <p14:creationId xmlns:p14="http://schemas.microsoft.com/office/powerpoint/2010/main" val="2726157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0F80B31-D942-4321-A7CC-3FF24C30A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6837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DE213B-0A4F-4E9E-9153-8B0C2D046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969" y="0"/>
            <a:ext cx="457200" cy="6858000"/>
          </a:xfrm>
          <a:prstGeom prst="rect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3444F28-E8D7-4D5D-8DB4-E0AE0B7EDD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483" y="18490"/>
            <a:ext cx="2097406" cy="1151965"/>
          </a:xfrm>
        </p:spPr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E734C-52A4-4BF5-855D-4A8FE9DAC66E}"/>
              </a:ext>
            </a:extLst>
          </p:cNvPr>
          <p:cNvSpPr txBox="1"/>
          <p:nvPr/>
        </p:nvSpPr>
        <p:spPr>
          <a:xfrm>
            <a:off x="3568372" y="689788"/>
            <a:ext cx="7366328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  		</a:t>
            </a:r>
            <a:r>
              <a:rPr lang="ko-KR" altLang="en-US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연구목적</a:t>
            </a:r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2 			</a:t>
            </a:r>
            <a:r>
              <a:rPr lang="ko-KR" altLang="en-US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소개 및 특징</a:t>
            </a:r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3  		</a:t>
            </a:r>
            <a:r>
              <a:rPr lang="ko-KR" altLang="en-US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환경</a:t>
            </a:r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4  		</a:t>
            </a:r>
            <a:r>
              <a:rPr lang="ko-KR" altLang="en-US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기술적 요소</a:t>
            </a:r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5  		</a:t>
            </a:r>
            <a:r>
              <a:rPr lang="ko-KR" altLang="en-US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개인별 준비 현황</a:t>
            </a:r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6 			</a:t>
            </a:r>
            <a:r>
              <a:rPr lang="ko-KR" altLang="en-US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중점 연구분야</a:t>
            </a:r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7   		</a:t>
            </a:r>
            <a:r>
              <a:rPr lang="ko-KR" altLang="en-US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타 게임과의 비교</a:t>
            </a:r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3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8			</a:t>
            </a:r>
            <a:r>
              <a:rPr lang="ko-KR" altLang="en-US" sz="23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일정 및 구성원 역할 분담</a:t>
            </a:r>
          </a:p>
        </p:txBody>
      </p:sp>
    </p:spTree>
    <p:extLst>
      <p:ext uri="{BB962C8B-B14F-4D97-AF65-F5344CB8AC3E}">
        <p14:creationId xmlns:p14="http://schemas.microsoft.com/office/powerpoint/2010/main" val="2897054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220CC80-E931-411D-9ED6-4A65941ECEC5}"/>
              </a:ext>
            </a:extLst>
          </p:cNvPr>
          <p:cNvSpPr/>
          <p:nvPr/>
        </p:nvSpPr>
        <p:spPr>
          <a:xfrm>
            <a:off x="1253765" y="2217291"/>
            <a:ext cx="9907571" cy="438353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831D1EA-DFBC-4D62-964D-DBC93A2E63D3}"/>
              </a:ext>
            </a:extLst>
          </p:cNvPr>
          <p:cNvSpPr/>
          <p:nvPr/>
        </p:nvSpPr>
        <p:spPr>
          <a:xfrm>
            <a:off x="1253765" y="2217291"/>
            <a:ext cx="9907571" cy="438353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요약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397AF1-39BD-4EC6-951C-8D31529EC635}"/>
              </a:ext>
            </a:extLst>
          </p:cNvPr>
          <p:cNvSpPr txBox="1"/>
          <p:nvPr/>
        </p:nvSpPr>
        <p:spPr>
          <a:xfrm>
            <a:off x="642377" y="1386294"/>
            <a:ext cx="111223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"</a:t>
            </a:r>
            <a:r>
              <a:rPr lang="ko-KR" altLang="en-US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질주 쾌감 공룡들의 한판승부</a:t>
            </a:r>
            <a:r>
              <a:rPr lang="en-US" altLang="ko-KR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!"</a:t>
            </a:r>
            <a:endParaRPr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762935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endParaRPr lang="ko-KR" altLang="en-US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38957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연구목적</a:t>
            </a:r>
            <a:endParaRPr lang="en-US" altLang="ko-KR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B3F4BF0-110A-4A58-82F2-787F034DEB58}"/>
              </a:ext>
            </a:extLst>
          </p:cNvPr>
          <p:cNvSpPr/>
          <p:nvPr/>
        </p:nvSpPr>
        <p:spPr>
          <a:xfrm>
            <a:off x="1419225" y="1663911"/>
            <a:ext cx="990600" cy="733168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9BDA92D-69BF-4E6A-9ACD-C9123FB0D5C3}"/>
              </a:ext>
            </a:extLst>
          </p:cNvPr>
          <p:cNvSpPr/>
          <p:nvPr/>
        </p:nvSpPr>
        <p:spPr>
          <a:xfrm>
            <a:off x="2409824" y="1663911"/>
            <a:ext cx="9096375" cy="733168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Direct 3D 12</a:t>
            </a:r>
            <a:r>
              <a:rPr lang="ko-KR" altLang="en-US" sz="24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를 이용한 게임 제작</a:t>
            </a:r>
            <a:endParaRPr lang="en-US" altLang="ko-KR" sz="24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9A36838-9EE8-4C2A-8880-AA353EF48632}"/>
              </a:ext>
            </a:extLst>
          </p:cNvPr>
          <p:cNvSpPr/>
          <p:nvPr/>
        </p:nvSpPr>
        <p:spPr>
          <a:xfrm>
            <a:off x="1419225" y="3136352"/>
            <a:ext cx="990600" cy="733168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07C52CB-BD9B-4673-9049-8796D83FD46E}"/>
              </a:ext>
            </a:extLst>
          </p:cNvPr>
          <p:cNvSpPr/>
          <p:nvPr/>
        </p:nvSpPr>
        <p:spPr>
          <a:xfrm>
            <a:off x="2409824" y="3136352"/>
            <a:ext cx="9096375" cy="733168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IOCP</a:t>
            </a:r>
            <a:r>
              <a:rPr lang="ko-KR" altLang="en-US" sz="24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를 활용한 게임 서버 구축</a:t>
            </a:r>
            <a:endParaRPr lang="en-US" altLang="ko-KR" sz="2400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8440EC-EC24-4929-8913-2756476C1194}"/>
              </a:ext>
            </a:extLst>
          </p:cNvPr>
          <p:cNvSpPr/>
          <p:nvPr/>
        </p:nvSpPr>
        <p:spPr>
          <a:xfrm>
            <a:off x="1419225" y="4608793"/>
            <a:ext cx="990600" cy="733168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B1DD8E1-E321-4A11-8B31-EC204A25083D}"/>
              </a:ext>
            </a:extLst>
          </p:cNvPr>
          <p:cNvSpPr/>
          <p:nvPr/>
        </p:nvSpPr>
        <p:spPr>
          <a:xfrm>
            <a:off x="2409824" y="4608793"/>
            <a:ext cx="9096375" cy="733168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Git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을 사용하여 팀 프로젝트 경험</a:t>
            </a:r>
            <a:endParaRPr lang="en-US" altLang="ko-KR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4313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endParaRPr lang="ko-KR" altLang="en-US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소개 및 특징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71211F3-BF7F-4CA5-ABE6-2910FE343D35}"/>
              </a:ext>
            </a:extLst>
          </p:cNvPr>
          <p:cNvSpPr/>
          <p:nvPr/>
        </p:nvSpPr>
        <p:spPr>
          <a:xfrm>
            <a:off x="1495425" y="1529446"/>
            <a:ext cx="4676775" cy="495299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디노런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(Dino Run)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308CED75-E07F-424D-88A7-9C7FCB3C386D}"/>
              </a:ext>
            </a:extLst>
          </p:cNvPr>
          <p:cNvSpPr/>
          <p:nvPr/>
        </p:nvSpPr>
        <p:spPr>
          <a:xfrm>
            <a:off x="904875" y="1529446"/>
            <a:ext cx="1514475" cy="495300"/>
          </a:xfrm>
          <a:prstGeom prst="homePlate">
            <a:avLst/>
          </a:prstGeom>
          <a:solidFill>
            <a:schemeClr val="bg1">
              <a:lumMod val="65000"/>
              <a:lumOff val="35000"/>
            </a:schemeClr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제목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4EB0450-8766-4AF2-8E2C-52F043015292}"/>
              </a:ext>
            </a:extLst>
          </p:cNvPr>
          <p:cNvSpPr/>
          <p:nvPr/>
        </p:nvSpPr>
        <p:spPr>
          <a:xfrm>
            <a:off x="1495425" y="2414765"/>
            <a:ext cx="4676775" cy="503945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캐주얼 레이싱 게임</a:t>
            </a:r>
          </a:p>
        </p:txBody>
      </p:sp>
      <p:sp>
        <p:nvSpPr>
          <p:cNvPr id="10" name="화살표: 오각형 9">
            <a:extLst>
              <a:ext uri="{FF2B5EF4-FFF2-40B4-BE49-F238E27FC236}">
                <a16:creationId xmlns:a16="http://schemas.microsoft.com/office/drawing/2014/main" id="{216BC9BA-B9F8-4487-A8A8-83823483412F}"/>
              </a:ext>
            </a:extLst>
          </p:cNvPr>
          <p:cNvSpPr/>
          <p:nvPr/>
        </p:nvSpPr>
        <p:spPr>
          <a:xfrm>
            <a:off x="904875" y="2414765"/>
            <a:ext cx="1514475" cy="503946"/>
          </a:xfrm>
          <a:prstGeom prst="homePlate">
            <a:avLst/>
          </a:prstGeom>
          <a:solidFill>
            <a:schemeClr val="bg1">
              <a:lumMod val="65000"/>
              <a:lumOff val="35000"/>
            </a:schemeClr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장르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42580F5-3AFF-4EA6-B39F-9AE8FF448988}"/>
              </a:ext>
            </a:extLst>
          </p:cNvPr>
          <p:cNvSpPr/>
          <p:nvPr/>
        </p:nvSpPr>
        <p:spPr>
          <a:xfrm>
            <a:off x="1495425" y="3308732"/>
            <a:ext cx="4676775" cy="457713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PC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화살표: 오각형 13">
            <a:extLst>
              <a:ext uri="{FF2B5EF4-FFF2-40B4-BE49-F238E27FC236}">
                <a16:creationId xmlns:a16="http://schemas.microsoft.com/office/drawing/2014/main" id="{99300FDC-EEF8-4E55-807C-733FE3611490}"/>
              </a:ext>
            </a:extLst>
          </p:cNvPr>
          <p:cNvSpPr/>
          <p:nvPr/>
        </p:nvSpPr>
        <p:spPr>
          <a:xfrm>
            <a:off x="904875" y="3308732"/>
            <a:ext cx="1514475" cy="457714"/>
          </a:xfrm>
          <a:prstGeom prst="homePlate">
            <a:avLst/>
          </a:prstGeom>
          <a:solidFill>
            <a:schemeClr val="bg1">
              <a:lumMod val="65000"/>
              <a:lumOff val="35000"/>
            </a:schemeClr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플랫폼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99CAFC8-5D70-4B56-B14E-9243AFFFDE22}"/>
              </a:ext>
            </a:extLst>
          </p:cNvPr>
          <p:cNvSpPr/>
          <p:nvPr/>
        </p:nvSpPr>
        <p:spPr>
          <a:xfrm>
            <a:off x="6638925" y="2024745"/>
            <a:ext cx="5343525" cy="42100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E6EA2DA-BF0D-4060-857B-299EBB620988}"/>
              </a:ext>
            </a:extLst>
          </p:cNvPr>
          <p:cNvSpPr/>
          <p:nvPr/>
        </p:nvSpPr>
        <p:spPr>
          <a:xfrm>
            <a:off x="6638925" y="1529445"/>
            <a:ext cx="5343525" cy="495300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컨셉 아트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5730CE-CA84-410F-9E55-8C1776335048}"/>
              </a:ext>
            </a:extLst>
          </p:cNvPr>
          <p:cNvSpPr/>
          <p:nvPr/>
        </p:nvSpPr>
        <p:spPr>
          <a:xfrm>
            <a:off x="904875" y="4161466"/>
            <a:ext cx="5267325" cy="457714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간단한 조작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7" name="화살표: 오각형 16">
            <a:extLst>
              <a:ext uri="{FF2B5EF4-FFF2-40B4-BE49-F238E27FC236}">
                <a16:creationId xmlns:a16="http://schemas.microsoft.com/office/drawing/2014/main" id="{83307307-6B28-4BC3-8375-103BEF2D64C5}"/>
              </a:ext>
            </a:extLst>
          </p:cNvPr>
          <p:cNvSpPr/>
          <p:nvPr/>
        </p:nvSpPr>
        <p:spPr>
          <a:xfrm>
            <a:off x="904875" y="4161466"/>
            <a:ext cx="1514475" cy="457714"/>
          </a:xfrm>
          <a:prstGeom prst="homePlate">
            <a:avLst/>
          </a:prstGeom>
          <a:solidFill>
            <a:schemeClr val="bg1">
              <a:lumMod val="65000"/>
              <a:lumOff val="35000"/>
            </a:schemeClr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조작법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70290A1-9BE9-435C-8B43-F5D46044ECB0}"/>
              </a:ext>
            </a:extLst>
          </p:cNvPr>
          <p:cNvSpPr/>
          <p:nvPr/>
        </p:nvSpPr>
        <p:spPr>
          <a:xfrm>
            <a:off x="904875" y="4651092"/>
            <a:ext cx="5267325" cy="1583703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0FAC2A3-3DC5-40F1-9BF2-D4C87706FDC3}"/>
              </a:ext>
            </a:extLst>
          </p:cNvPr>
          <p:cNvSpPr/>
          <p:nvPr/>
        </p:nvSpPr>
        <p:spPr>
          <a:xfrm>
            <a:off x="6638925" y="2024745"/>
            <a:ext cx="5343525" cy="421005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38100"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28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endParaRPr lang="ko-KR" altLang="en-US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소개 및 특징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99CAFC8-5D70-4B56-B14E-9243AFFFDE22}"/>
              </a:ext>
            </a:extLst>
          </p:cNvPr>
          <p:cNvSpPr/>
          <p:nvPr/>
        </p:nvSpPr>
        <p:spPr>
          <a:xfrm>
            <a:off x="1419225" y="1552575"/>
            <a:ext cx="3895725" cy="290512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예시 이미지</a:t>
            </a:r>
            <a:endParaRPr lang="en-US" altLang="ko-KR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E6EA2DA-BF0D-4060-857B-299EBB620988}"/>
              </a:ext>
            </a:extLst>
          </p:cNvPr>
          <p:cNvSpPr/>
          <p:nvPr/>
        </p:nvSpPr>
        <p:spPr>
          <a:xfrm>
            <a:off x="1419225" y="4457700"/>
            <a:ext cx="3895725" cy="495300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캐릭터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C563521-58BA-4079-87B9-36BB1B924B56}"/>
              </a:ext>
            </a:extLst>
          </p:cNvPr>
          <p:cNvSpPr/>
          <p:nvPr/>
        </p:nvSpPr>
        <p:spPr>
          <a:xfrm>
            <a:off x="6877050" y="1552575"/>
            <a:ext cx="3895725" cy="290512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예시 이미지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54BF95F-5503-43EA-83B4-EB16E3EABDCA}"/>
              </a:ext>
            </a:extLst>
          </p:cNvPr>
          <p:cNvSpPr/>
          <p:nvPr/>
        </p:nvSpPr>
        <p:spPr>
          <a:xfrm>
            <a:off x="6877050" y="4457700"/>
            <a:ext cx="3895725" cy="495300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맵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5A7E255-6BDD-453F-9B8B-99D3F51AE62B}"/>
              </a:ext>
            </a:extLst>
          </p:cNvPr>
          <p:cNvSpPr/>
          <p:nvPr/>
        </p:nvSpPr>
        <p:spPr>
          <a:xfrm>
            <a:off x="1298101" y="5219699"/>
            <a:ext cx="4676775" cy="646330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0.5X 2 X 3 M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8" name="화살표: 오각형 17">
            <a:extLst>
              <a:ext uri="{FF2B5EF4-FFF2-40B4-BE49-F238E27FC236}">
                <a16:creationId xmlns:a16="http://schemas.microsoft.com/office/drawing/2014/main" id="{88436C62-CFC1-4D42-AE58-9E1B00A85B6A}"/>
              </a:ext>
            </a:extLst>
          </p:cNvPr>
          <p:cNvSpPr/>
          <p:nvPr/>
        </p:nvSpPr>
        <p:spPr>
          <a:xfrm>
            <a:off x="707551" y="5219699"/>
            <a:ext cx="1514475" cy="646331"/>
          </a:xfrm>
          <a:prstGeom prst="homePlate">
            <a:avLst/>
          </a:prstGeom>
          <a:solidFill>
            <a:schemeClr val="bg1">
              <a:lumMod val="65000"/>
              <a:lumOff val="35000"/>
            </a:schemeClr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캐릭터 크기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798B447-5B3B-4B9E-8896-02FA1F68D6E3}"/>
              </a:ext>
            </a:extLst>
          </p:cNvPr>
          <p:cNvSpPr/>
          <p:nvPr/>
        </p:nvSpPr>
        <p:spPr>
          <a:xfrm>
            <a:off x="3878738" y="6053415"/>
            <a:ext cx="5238368" cy="646330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 평균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:220~250,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최대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320~350 Km/h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5" name="화살표: 오각형 24">
            <a:extLst>
              <a:ext uri="{FF2B5EF4-FFF2-40B4-BE49-F238E27FC236}">
                <a16:creationId xmlns:a16="http://schemas.microsoft.com/office/drawing/2014/main" id="{37B31AA0-E3AD-49EE-9C5E-1622FEEFD01B}"/>
              </a:ext>
            </a:extLst>
          </p:cNvPr>
          <p:cNvSpPr/>
          <p:nvPr/>
        </p:nvSpPr>
        <p:spPr>
          <a:xfrm>
            <a:off x="3288188" y="6053414"/>
            <a:ext cx="1514475" cy="646331"/>
          </a:xfrm>
          <a:prstGeom prst="homePlate">
            <a:avLst/>
          </a:prstGeom>
          <a:solidFill>
            <a:schemeClr val="bg1">
              <a:lumMod val="65000"/>
              <a:lumOff val="35000"/>
            </a:schemeClr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속도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4EB958C-F961-4567-A78B-CE66F04945D8}"/>
              </a:ext>
            </a:extLst>
          </p:cNvPr>
          <p:cNvSpPr/>
          <p:nvPr/>
        </p:nvSpPr>
        <p:spPr>
          <a:xfrm>
            <a:off x="6807676" y="5219699"/>
            <a:ext cx="4676775" cy="646330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    500 X 5 X1000 M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7" name="화살표: 오각형 26">
            <a:extLst>
              <a:ext uri="{FF2B5EF4-FFF2-40B4-BE49-F238E27FC236}">
                <a16:creationId xmlns:a16="http://schemas.microsoft.com/office/drawing/2014/main" id="{ABF90545-76CC-4468-B9E6-EA77ABC43A48}"/>
              </a:ext>
            </a:extLst>
          </p:cNvPr>
          <p:cNvSpPr/>
          <p:nvPr/>
        </p:nvSpPr>
        <p:spPr>
          <a:xfrm>
            <a:off x="6217126" y="5219698"/>
            <a:ext cx="1514475" cy="646331"/>
          </a:xfrm>
          <a:prstGeom prst="homePlate">
            <a:avLst/>
          </a:prstGeom>
          <a:solidFill>
            <a:schemeClr val="bg1">
              <a:lumMod val="65000"/>
              <a:lumOff val="35000"/>
            </a:schemeClr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맵 크기</a:t>
            </a:r>
          </a:p>
        </p:txBody>
      </p:sp>
    </p:spTree>
    <p:extLst>
      <p:ext uri="{BB962C8B-B14F-4D97-AF65-F5344CB8AC3E}">
        <p14:creationId xmlns:p14="http://schemas.microsoft.com/office/powerpoint/2010/main" val="2830915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8C563521-58BA-4079-87B9-36BB1B924B56}"/>
              </a:ext>
            </a:extLst>
          </p:cNvPr>
          <p:cNvSpPr/>
          <p:nvPr/>
        </p:nvSpPr>
        <p:spPr>
          <a:xfrm>
            <a:off x="6494458" y="1542698"/>
            <a:ext cx="4886325" cy="339153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예시 이미지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99CAFC8-5D70-4B56-B14E-9243AFFFDE22}"/>
              </a:ext>
            </a:extLst>
          </p:cNvPr>
          <p:cNvSpPr/>
          <p:nvPr/>
        </p:nvSpPr>
        <p:spPr>
          <a:xfrm>
            <a:off x="811219" y="1542698"/>
            <a:ext cx="4886325" cy="3380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예시 이미지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endParaRPr lang="ko-KR" altLang="en-US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소개 및 특징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0E13A6B-C745-4F93-973A-1C6A56E91B0F}"/>
              </a:ext>
            </a:extLst>
          </p:cNvPr>
          <p:cNvSpPr/>
          <p:nvPr/>
        </p:nvSpPr>
        <p:spPr>
          <a:xfrm>
            <a:off x="1298101" y="5996019"/>
            <a:ext cx="9353551" cy="646331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아이템 사용으로 다른 플레이어와 실시간 상호작용이 가능한 아이템 전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113E8F5-3A68-4C3C-A127-EACE2E108B72}"/>
              </a:ext>
            </a:extLst>
          </p:cNvPr>
          <p:cNvSpPr/>
          <p:nvPr/>
        </p:nvSpPr>
        <p:spPr>
          <a:xfrm>
            <a:off x="1298101" y="5102678"/>
            <a:ext cx="9353551" cy="646331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배고픔에 따른 공룡의 실시간 속도 변화를 이용해 경쟁하는 스피드 전</a:t>
            </a:r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1007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2</a:t>
            </a:r>
            <a:endParaRPr kumimoji="0" lang="ko-KR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왜 만드는가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?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30D3077-7530-422D-954B-79CD38D2238D}"/>
              </a:ext>
            </a:extLst>
          </p:cNvPr>
          <p:cNvSpPr/>
          <p:nvPr/>
        </p:nvSpPr>
        <p:spPr>
          <a:xfrm>
            <a:off x="243072" y="1491357"/>
            <a:ext cx="5133975" cy="1437151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r>
              <a:rPr kumimoji="0" lang="ko-KR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Aharoni" panose="02010803020104030203" pitchFamily="2" charset="-79"/>
              </a:rPr>
              <a:t>게임 장르에서는 캐주얼 게임의 선호도가 높고</a:t>
            </a:r>
            <a:endParaRPr kumimoji="0" lang="en-US" altLang="ko-KR" sz="140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cs typeface="Aharoni" panose="02010803020104030203" pitchFamily="2" charset="-79"/>
            </a:endParaRPr>
          </a:p>
          <a:p>
            <a:pPr lvl="0"/>
            <a:r>
              <a:rPr lang="ko-KR" altLang="en-US" sz="1400" dirty="0">
                <a:solidFill>
                  <a:srgbClr val="FFFFFF"/>
                </a:solidFill>
                <a:latin typeface="+mn-ea"/>
                <a:cs typeface="Aharoni" panose="02010803020104030203" pitchFamily="2" charset="-79"/>
              </a:rPr>
              <a:t>게임 이용 시간은 하루 평균 </a:t>
            </a:r>
            <a:r>
              <a:rPr lang="en-US" altLang="ko-KR" sz="1400" dirty="0">
                <a:solidFill>
                  <a:srgbClr val="FFFFFF"/>
                </a:solidFill>
                <a:latin typeface="+mn-ea"/>
                <a:cs typeface="Aharoni" panose="02010803020104030203" pitchFamily="2" charset="-79"/>
              </a:rPr>
              <a:t>94</a:t>
            </a:r>
            <a:r>
              <a:rPr lang="ko-KR" altLang="en-US" sz="1400" dirty="0">
                <a:solidFill>
                  <a:srgbClr val="FFFFFF"/>
                </a:solidFill>
                <a:latin typeface="+mn-ea"/>
                <a:cs typeface="Aharoni" panose="02010803020104030203" pitchFamily="2" charset="-79"/>
              </a:rPr>
              <a:t>분으로 플레이시간이 짧다</a:t>
            </a:r>
            <a:r>
              <a:rPr lang="en-US" altLang="ko-KR" sz="1400" dirty="0">
                <a:solidFill>
                  <a:srgbClr val="FFFFFF"/>
                </a:solidFill>
                <a:latin typeface="+mn-ea"/>
                <a:cs typeface="Aharoni" panose="02010803020104030203" pitchFamily="2" charset="-79"/>
              </a:rPr>
              <a:t>.</a:t>
            </a:r>
          </a:p>
          <a:p>
            <a:pPr lvl="0"/>
            <a:endParaRPr kumimoji="0" lang="en-US" altLang="ko-KR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+mn-cs"/>
            </a:endParaRPr>
          </a:p>
          <a:p>
            <a:pPr lvl="0"/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rPr>
              <a:t>따라서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+mn-cs"/>
            </a:endParaRPr>
          </a:p>
          <a:p>
            <a:pPr lvl="0"/>
            <a:endParaRPr kumimoji="0" lang="en-US" altLang="ko-KR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+mn-cs"/>
            </a:endParaRPr>
          </a:p>
          <a:p>
            <a:pPr lvl="0"/>
            <a:r>
              <a:rPr kumimoji="0" lang="ko-KR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cs"/>
              </a:rPr>
              <a:t>게임 한판에 플레이 시간이 짧고 간단한 조작으로</a:t>
            </a:r>
            <a:endParaRPr kumimoji="0" lang="en-US" altLang="ko-KR" sz="140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cs typeface="+mn-cs"/>
            </a:endParaRPr>
          </a:p>
          <a:p>
            <a:pPr lvl="0"/>
            <a:r>
              <a:rPr kumimoji="0" lang="ko-KR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cs"/>
              </a:rPr>
              <a:t>속도감을 즐길 수 있는 캐주얼 레이싱을 만들기로 하였다</a:t>
            </a:r>
            <a:r>
              <a:rPr kumimoji="0" lang="en-US" altLang="ko-KR" sz="14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cs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F36250-F00A-4CE5-9DBE-41FE7D53E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9144" y="1491358"/>
            <a:ext cx="6571881" cy="522485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51B0F9F-9D43-4480-9A92-3801F1ED2128}"/>
              </a:ext>
            </a:extLst>
          </p:cNvPr>
          <p:cNvSpPr/>
          <p:nvPr/>
        </p:nvSpPr>
        <p:spPr>
          <a:xfrm>
            <a:off x="6547855" y="2800423"/>
            <a:ext cx="2596145" cy="24206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CF64234-0791-49B8-AA4D-103FDE82B9E1}"/>
              </a:ext>
            </a:extLst>
          </p:cNvPr>
          <p:cNvSpPr/>
          <p:nvPr/>
        </p:nvSpPr>
        <p:spPr>
          <a:xfrm>
            <a:off x="5795282" y="3913705"/>
            <a:ext cx="200165" cy="247766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FA18D6D-E3C1-4D81-AC35-22AF5D828D08}"/>
              </a:ext>
            </a:extLst>
          </p:cNvPr>
          <p:cNvSpPr/>
          <p:nvPr/>
        </p:nvSpPr>
        <p:spPr>
          <a:xfrm>
            <a:off x="6419491" y="3913705"/>
            <a:ext cx="200165" cy="247766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8238518-455C-4CB4-9DCD-C80C7255B861}"/>
              </a:ext>
            </a:extLst>
          </p:cNvPr>
          <p:cNvSpPr/>
          <p:nvPr/>
        </p:nvSpPr>
        <p:spPr>
          <a:xfrm>
            <a:off x="7667760" y="3676454"/>
            <a:ext cx="200165" cy="271491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19A4C49-5C59-417A-A525-0CACC20AC959}"/>
              </a:ext>
            </a:extLst>
          </p:cNvPr>
          <p:cNvSpPr/>
          <p:nvPr/>
        </p:nvSpPr>
        <p:spPr>
          <a:xfrm>
            <a:off x="8284113" y="3913705"/>
            <a:ext cx="200165" cy="247766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BEE5AA2-6BFB-4B75-9145-892E04B8E175}"/>
              </a:ext>
            </a:extLst>
          </p:cNvPr>
          <p:cNvSpPr/>
          <p:nvPr/>
        </p:nvSpPr>
        <p:spPr>
          <a:xfrm>
            <a:off x="8897175" y="3913705"/>
            <a:ext cx="200165" cy="247766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15F1EEB-0082-4EC2-9CC5-A3B8908EA77B}"/>
              </a:ext>
            </a:extLst>
          </p:cNvPr>
          <p:cNvSpPr/>
          <p:nvPr/>
        </p:nvSpPr>
        <p:spPr>
          <a:xfrm>
            <a:off x="9529091" y="3836709"/>
            <a:ext cx="200165" cy="255466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6B05A85-DE2F-4243-9EAB-00C086FF0027}"/>
              </a:ext>
            </a:extLst>
          </p:cNvPr>
          <p:cNvSpPr/>
          <p:nvPr/>
        </p:nvSpPr>
        <p:spPr>
          <a:xfrm>
            <a:off x="10157236" y="4477731"/>
            <a:ext cx="200165" cy="191364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B8C2C6A-1924-4C6E-A860-66FF75CB1999}"/>
              </a:ext>
            </a:extLst>
          </p:cNvPr>
          <p:cNvSpPr/>
          <p:nvPr/>
        </p:nvSpPr>
        <p:spPr>
          <a:xfrm>
            <a:off x="10787746" y="3836708"/>
            <a:ext cx="200165" cy="255466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2196427-4C5F-4813-84FD-5162E30A41DA}"/>
              </a:ext>
            </a:extLst>
          </p:cNvPr>
          <p:cNvSpPr/>
          <p:nvPr/>
        </p:nvSpPr>
        <p:spPr>
          <a:xfrm>
            <a:off x="11399385" y="3761295"/>
            <a:ext cx="200165" cy="26300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42663FD-BBDF-4463-8793-4F610E65125D}"/>
              </a:ext>
            </a:extLst>
          </p:cNvPr>
          <p:cNvSpPr/>
          <p:nvPr/>
        </p:nvSpPr>
        <p:spPr>
          <a:xfrm>
            <a:off x="7035844" y="3913704"/>
            <a:ext cx="200165" cy="247766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5" name="차트 24">
            <a:extLst>
              <a:ext uri="{FF2B5EF4-FFF2-40B4-BE49-F238E27FC236}">
                <a16:creationId xmlns:a16="http://schemas.microsoft.com/office/drawing/2014/main" id="{EB39ADAD-A04C-4B58-B6FC-224AF5B195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9587702"/>
              </p:ext>
            </p:extLst>
          </p:nvPr>
        </p:nvGraphicFramePr>
        <p:xfrm>
          <a:off x="221859" y="2928509"/>
          <a:ext cx="5217285" cy="39526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51951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FF1CAA2-04CC-496D-80EE-A52890558A65}"/>
              </a:ext>
            </a:extLst>
          </p:cNvPr>
          <p:cNvSpPr/>
          <p:nvPr/>
        </p:nvSpPr>
        <p:spPr>
          <a:xfrm>
            <a:off x="38101" y="38097"/>
            <a:ext cx="1260000" cy="1260000"/>
          </a:xfrm>
          <a:prstGeom prst="rect">
            <a:avLst/>
          </a:prstGeom>
          <a:ln w="76200" cap="sq">
            <a:solidFill>
              <a:schemeClr val="tx1">
                <a:lumMod val="8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endParaRPr lang="ko-KR" altLang="en-US" sz="5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AD26A-4D70-44CF-9FF8-6140CA5F6660}"/>
              </a:ext>
            </a:extLst>
          </p:cNvPr>
          <p:cNvSpPr txBox="1"/>
          <p:nvPr/>
        </p:nvSpPr>
        <p:spPr>
          <a:xfrm>
            <a:off x="1419225" y="393221"/>
            <a:ext cx="3895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개발 환경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CBE9646-2975-4B2D-88D4-6FA9D1A35E10}"/>
              </a:ext>
            </a:extLst>
          </p:cNvPr>
          <p:cNvSpPr/>
          <p:nvPr/>
        </p:nvSpPr>
        <p:spPr>
          <a:xfrm>
            <a:off x="1419225" y="1852589"/>
            <a:ext cx="2495550" cy="500066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Compiler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AAF03F-DB56-423C-B407-3C9CB218D40F}"/>
              </a:ext>
            </a:extLst>
          </p:cNvPr>
          <p:cNvSpPr/>
          <p:nvPr/>
        </p:nvSpPr>
        <p:spPr>
          <a:xfrm>
            <a:off x="3914775" y="1852589"/>
            <a:ext cx="6442312" cy="500066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Visual Studio 2019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005A083-5BD4-4B25-8861-CE5DA6F51BA2}"/>
              </a:ext>
            </a:extLst>
          </p:cNvPr>
          <p:cNvSpPr/>
          <p:nvPr/>
        </p:nvSpPr>
        <p:spPr>
          <a:xfrm>
            <a:off x="1419225" y="2545361"/>
            <a:ext cx="2495550" cy="747716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Graphics </a:t>
            </a:r>
          </a:p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Library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31478C3-089F-4D3A-8915-025AE8575E91}"/>
              </a:ext>
            </a:extLst>
          </p:cNvPr>
          <p:cNvSpPr/>
          <p:nvPr/>
        </p:nvSpPr>
        <p:spPr>
          <a:xfrm>
            <a:off x="3914775" y="2545361"/>
            <a:ext cx="6442312" cy="752478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DirectX 12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90C45E9-58C0-4F51-BDD7-5DE2E4FA8988}"/>
              </a:ext>
            </a:extLst>
          </p:cNvPr>
          <p:cNvSpPr/>
          <p:nvPr/>
        </p:nvSpPr>
        <p:spPr>
          <a:xfrm>
            <a:off x="1419225" y="3485783"/>
            <a:ext cx="2495550" cy="747716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Version Control System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005B3B2-3A6D-432B-8D1E-E99DC3C9896D}"/>
              </a:ext>
            </a:extLst>
          </p:cNvPr>
          <p:cNvSpPr/>
          <p:nvPr/>
        </p:nvSpPr>
        <p:spPr>
          <a:xfrm>
            <a:off x="3914775" y="3490545"/>
            <a:ext cx="6442312" cy="738192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Git hub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3F128A8-F66D-44D8-8FFC-5972337ABD1D}"/>
              </a:ext>
            </a:extLst>
          </p:cNvPr>
          <p:cNvSpPr/>
          <p:nvPr/>
        </p:nvSpPr>
        <p:spPr>
          <a:xfrm>
            <a:off x="1419225" y="4435729"/>
            <a:ext cx="2495550" cy="500066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OS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AC0A49F-A9DB-4343-8A77-B167C3DCB5C4}"/>
              </a:ext>
            </a:extLst>
          </p:cNvPr>
          <p:cNvSpPr/>
          <p:nvPr/>
        </p:nvSpPr>
        <p:spPr>
          <a:xfrm>
            <a:off x="3914775" y="4435729"/>
            <a:ext cx="6442312" cy="500066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Windows 10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9A2E645-780B-4733-8C86-5D4513ACDBFE}"/>
              </a:ext>
            </a:extLst>
          </p:cNvPr>
          <p:cNvSpPr/>
          <p:nvPr/>
        </p:nvSpPr>
        <p:spPr>
          <a:xfrm>
            <a:off x="1419225" y="5133263"/>
            <a:ext cx="2495550" cy="500066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Resource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3547CD1-8BD7-4E58-AAE3-5F4294E5F4CD}"/>
              </a:ext>
            </a:extLst>
          </p:cNvPr>
          <p:cNvSpPr/>
          <p:nvPr/>
        </p:nvSpPr>
        <p:spPr>
          <a:xfrm>
            <a:off x="3914775" y="5138025"/>
            <a:ext cx="6442312" cy="495304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Photo shop	||	Zbrush	||	3DS max 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6882EAF-FF49-4879-AB04-DFBFFB00F541}"/>
              </a:ext>
            </a:extLst>
          </p:cNvPr>
          <p:cNvSpPr/>
          <p:nvPr/>
        </p:nvSpPr>
        <p:spPr>
          <a:xfrm>
            <a:off x="1419225" y="5826035"/>
            <a:ext cx="2495550" cy="500066"/>
          </a:xfrm>
          <a:prstGeom prst="rect">
            <a:avLst/>
          </a:prstGeom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Animation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647CC39-1853-4A91-A740-6C1F2527946C}"/>
              </a:ext>
            </a:extLst>
          </p:cNvPr>
          <p:cNvSpPr/>
          <p:nvPr/>
        </p:nvSpPr>
        <p:spPr>
          <a:xfrm>
            <a:off x="3914775" y="5830797"/>
            <a:ext cx="6442312" cy="495304"/>
          </a:xfrm>
          <a:prstGeom prst="rect">
            <a:avLst/>
          </a:prstGeom>
          <a:solidFill>
            <a:srgbClr val="595959"/>
          </a:solidFill>
          <a:ln w="3810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FBX SDK</a:t>
            </a:r>
          </a:p>
        </p:txBody>
      </p:sp>
    </p:spTree>
    <p:extLst>
      <p:ext uri="{BB962C8B-B14F-4D97-AF65-F5344CB8AC3E}">
        <p14:creationId xmlns:p14="http://schemas.microsoft.com/office/powerpoint/2010/main" val="3151176218"/>
      </p:ext>
    </p:extLst>
  </p:cSld>
  <p:clrMapOvr>
    <a:masterClrMapping/>
  </p:clrMapOvr>
</p:sld>
</file>

<file path=ppt/theme/theme1.xml><?xml version="1.0" encoding="utf-8"?>
<a:theme xmlns:a="http://schemas.openxmlformats.org/drawingml/2006/main" name="보기">
  <a:themeElements>
    <a:clrScheme name="보기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보기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보기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4121</TotalTime>
  <Words>695</Words>
  <Application>Microsoft Office PowerPoint</Application>
  <PresentationFormat>와이드스크린</PresentationFormat>
  <Paragraphs>230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HY헤드라인M</vt:lpstr>
      <vt:lpstr>맑은 고딕</vt:lpstr>
      <vt:lpstr>Arial</vt:lpstr>
      <vt:lpstr>Century Schoolbook</vt:lpstr>
      <vt:lpstr>Wingdings 2</vt:lpstr>
      <vt:lpstr>보기</vt:lpstr>
      <vt:lpstr>디노런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게임이름</dc:title>
  <dc:creator>박건호</dc:creator>
  <cp:lastModifiedBy>박건호</cp:lastModifiedBy>
  <cp:revision>238</cp:revision>
  <dcterms:created xsi:type="dcterms:W3CDTF">2019-11-11T12:10:28Z</dcterms:created>
  <dcterms:modified xsi:type="dcterms:W3CDTF">2019-12-12T18:35:07Z</dcterms:modified>
</cp:coreProperties>
</file>